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16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941374149"/>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685800" y="2130425"/>
            <a:ext cx="7772400" cy="1470027"/>
          </a:xfrm>
          <a:prstGeom prst="rect">
            <a:avLst/>
          </a:prstGeom>
        </p:spPr>
        <p:txBody>
          <a:bodyPr/>
          <a:lstStyle/>
          <a:p>
            <a:r>
              <a:t>Title Text</a:t>
            </a:r>
          </a:p>
        </p:txBody>
      </p:sp>
      <p:sp>
        <p:nvSpPr>
          <p:cNvPr id="12" name="Shape 12"/>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Title Text</a:t>
            </a:r>
          </a:p>
        </p:txBody>
      </p:sp>
      <p:sp>
        <p:nvSpPr>
          <p:cNvPr id="93" name="Shape 9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6629400" y="274639"/>
            <a:ext cx="2057400" cy="5851527"/>
          </a:xfrm>
          <a:prstGeom prst="rect">
            <a:avLst/>
          </a:prstGeom>
        </p:spPr>
        <p:txBody>
          <a:bodyPr/>
          <a:lstStyle/>
          <a:p>
            <a:r>
              <a:t>Title Text</a:t>
            </a:r>
          </a:p>
        </p:txBody>
      </p:sp>
      <p:sp>
        <p:nvSpPr>
          <p:cNvPr id="102" name="Shape 102"/>
          <p:cNvSpPr>
            <a:spLocks noGrp="1"/>
          </p:cNvSpPr>
          <p:nvPr>
            <p:ph type="body" idx="1"/>
          </p:nvPr>
        </p:nvSpPr>
        <p:spPr>
          <a:xfrm>
            <a:off x="457200" y="274639"/>
            <a:ext cx="6019800" cy="585152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Title Text</a:t>
            </a:r>
          </a:p>
        </p:txBody>
      </p:sp>
      <p:sp>
        <p:nvSpPr>
          <p:cNvPr id="21" name="Shape 2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Shape 30"/>
          <p:cNvSpPr>
            <a:spLocks noGrp="1"/>
          </p:cNvSpPr>
          <p:nvPr>
            <p:ph type="body" sz="quarter" idx="1"/>
          </p:nvPr>
        </p:nvSpPr>
        <p:spPr>
          <a:xfrm>
            <a:off x="722312" y="2906715"/>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Title Text</a:t>
            </a:r>
          </a:p>
        </p:txBody>
      </p:sp>
      <p:sp>
        <p:nvSpPr>
          <p:cNvPr id="39" name="Shape 39"/>
          <p:cNvSpPr>
            <a:spLocks noGrp="1"/>
          </p:cNvSpPr>
          <p:nvPr>
            <p:ph type="body" sz="half" idx="1"/>
          </p:nvPr>
        </p:nvSpPr>
        <p:spPr>
          <a:xfrm>
            <a:off x="457200" y="1600202"/>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Title Text</a:t>
            </a:r>
          </a:p>
        </p:txBody>
      </p:sp>
      <p:sp>
        <p:nvSpPr>
          <p:cNvPr id="48" name="Shape 48"/>
          <p:cNvSpPr>
            <a:spLocks noGrp="1"/>
          </p:cNvSpPr>
          <p:nvPr>
            <p:ph type="body" sz="quarter" idx="1"/>
          </p:nvPr>
        </p:nvSpPr>
        <p:spPr>
          <a:xfrm>
            <a:off x="457201" y="1535112"/>
            <a:ext cx="4040190"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Shape 49"/>
          <p:cNvSpPr>
            <a:spLocks noGrp="1"/>
          </p:cNvSpPr>
          <p:nvPr>
            <p:ph type="body" sz="quarter" idx="13"/>
          </p:nvPr>
        </p:nvSpPr>
        <p:spPr>
          <a:xfrm>
            <a:off x="4645026" y="1535112"/>
            <a:ext cx="4041777" cy="639764"/>
          </a:xfrm>
          <a:prstGeom prst="rect">
            <a:avLst/>
          </a:prstGeom>
        </p:spPr>
        <p:txBody>
          <a:bodyPr anchor="b"/>
          <a:lstStyle/>
          <a:p>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Title Text</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457201" y="273050"/>
            <a:ext cx="3008316" cy="1162050"/>
          </a:xfrm>
          <a:prstGeom prst="rect">
            <a:avLst/>
          </a:prstGeom>
        </p:spPr>
        <p:txBody>
          <a:bodyPr anchor="b"/>
          <a:lstStyle>
            <a:lvl1pPr algn="l">
              <a:defRPr sz="2000" b="1"/>
            </a:lvl1pPr>
          </a:lstStyle>
          <a:p>
            <a:r>
              <a:t>Title Text</a:t>
            </a:r>
          </a:p>
        </p:txBody>
      </p:sp>
      <p:sp>
        <p:nvSpPr>
          <p:cNvPr id="73" name="Shape 73"/>
          <p:cNvSpPr>
            <a:spLocks noGrp="1"/>
          </p:cNvSpPr>
          <p:nvPr>
            <p:ph type="body" idx="1"/>
          </p:nvPr>
        </p:nvSpPr>
        <p:spPr>
          <a:xfrm>
            <a:off x="3575051" y="273052"/>
            <a:ext cx="5111753"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Shape 74"/>
          <p:cNvSpPr>
            <a:spLocks noGrp="1"/>
          </p:cNvSpPr>
          <p:nvPr>
            <p:ph type="body" sz="half" idx="13"/>
          </p:nvPr>
        </p:nvSpPr>
        <p:spPr>
          <a:xfrm>
            <a:off x="457201" y="1435102"/>
            <a:ext cx="3008316" cy="4691065"/>
          </a:xfrm>
          <a:prstGeom prst="rect">
            <a:avLst/>
          </a:prstGeom>
        </p:spPr>
        <p:txBody>
          <a:bodyPr/>
          <a:lstStyle/>
          <a:p>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1792288" y="4800601"/>
            <a:ext cx="5486402" cy="566740"/>
          </a:xfrm>
          <a:prstGeom prst="rect">
            <a:avLst/>
          </a:prstGeom>
        </p:spPr>
        <p:txBody>
          <a:bodyPr anchor="b"/>
          <a:lstStyle>
            <a:lvl1pPr algn="l">
              <a:defRPr sz="2000" b="1"/>
            </a:lvl1pPr>
          </a:lstStyle>
          <a:p>
            <a:r>
              <a:t>Title Text</a:t>
            </a:r>
          </a:p>
        </p:txBody>
      </p:sp>
      <p:sp>
        <p:nvSpPr>
          <p:cNvPr id="83" name="Shape 83"/>
          <p:cNvSpPr>
            <a:spLocks noGrp="1"/>
          </p:cNvSpPr>
          <p:nvPr>
            <p:ph type="pic" sz="half" idx="13"/>
          </p:nvPr>
        </p:nvSpPr>
        <p:spPr>
          <a:xfrm>
            <a:off x="1792288" y="612775"/>
            <a:ext cx="5486402" cy="4114800"/>
          </a:xfrm>
          <a:prstGeom prst="rect">
            <a:avLst/>
          </a:prstGeom>
        </p:spPr>
        <p:txBody>
          <a:bodyPr lIns="91439" tIns="45719" rIns="91439" bIns="45719">
            <a:noAutofit/>
          </a:bodyPr>
          <a:lstStyle/>
          <a:p>
            <a:endParaRPr/>
          </a:p>
        </p:txBody>
      </p:sp>
      <p:sp>
        <p:nvSpPr>
          <p:cNvPr id="84" name="Shape 84"/>
          <p:cNvSpPr>
            <a:spLocks noGrp="1"/>
          </p:cNvSpPr>
          <p:nvPr>
            <p:ph type="body" sz="quarter" idx="1"/>
          </p:nvPr>
        </p:nvSpPr>
        <p:spPr>
          <a:xfrm>
            <a:off x="1792288" y="5367339"/>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a:bodyPr>
          <a:lstStyle/>
          <a:p>
            <a:r>
              <a:t>Title Text</a:t>
            </a:r>
          </a:p>
        </p:txBody>
      </p:sp>
      <p:sp>
        <p:nvSpPr>
          <p:cNvPr id="3" name="Shape 3"/>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8428178" y="6404293"/>
            <a:ext cx="258623" cy="269239"/>
          </a:xfrm>
          <a:prstGeom prst="rect">
            <a:avLst/>
          </a:prstGeom>
          <a:ln w="12700">
            <a:miter lim="400000"/>
          </a:ln>
        </p:spPr>
        <p:txBody>
          <a:bodyPr wrap="none" lIns="45718" tIns="45718" rIns="45718" bIns="45718" anchor="ctr">
            <a:spAutoFit/>
          </a:bodyPr>
          <a:lstStyle>
            <a:lvl1pPr algn="r">
              <a:defRPr sz="1200">
                <a:solidFill>
                  <a:srgbClr val="898989"/>
                </a:solidFill>
                <a:latin typeface="+mn-lt"/>
                <a:ea typeface="+mn-ea"/>
                <a:cs typeface="+mn-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53735"/>
        </a:solidFill>
        <a:effectLst/>
      </p:bgPr>
    </p:bg>
    <p:spTree>
      <p:nvGrpSpPr>
        <p:cNvPr id="1" name=""/>
        <p:cNvGrpSpPr/>
        <p:nvPr/>
      </p:nvGrpSpPr>
      <p:grpSpPr>
        <a:xfrm>
          <a:off x="0" y="0"/>
          <a:ext cx="0" cy="0"/>
          <a:chOff x="0" y="0"/>
          <a:chExt cx="0" cy="0"/>
        </a:xfrm>
      </p:grpSpPr>
      <p:sp>
        <p:nvSpPr>
          <p:cNvPr id="112" name="Shape 112"/>
          <p:cNvSpPr>
            <a:spLocks noGrp="1"/>
          </p:cNvSpPr>
          <p:nvPr>
            <p:ph type="ctrTitle"/>
          </p:nvPr>
        </p:nvSpPr>
        <p:spPr>
          <a:xfrm>
            <a:off x="685800" y="2130425"/>
            <a:ext cx="7772400" cy="1470025"/>
          </a:xfrm>
          <a:prstGeom prst="rect">
            <a:avLst/>
          </a:prstGeom>
        </p:spPr>
        <p:txBody>
          <a:bodyPr/>
          <a:lstStyle>
            <a:lvl1pPr>
              <a:defRPr b="1">
                <a:solidFill>
                  <a:srgbClr val="FFFFFF"/>
                </a:solidFill>
                <a:latin typeface="Times New Roman"/>
                <a:ea typeface="Times New Roman"/>
                <a:cs typeface="Times New Roman"/>
                <a:sym typeface="Times New Roman"/>
              </a:defRPr>
            </a:lvl1pPr>
          </a:lstStyle>
          <a:p>
            <a:r>
              <a:t>The Internet Governance Ecosystem in Nepal</a:t>
            </a:r>
          </a:p>
        </p:txBody>
      </p:sp>
      <p:sp>
        <p:nvSpPr>
          <p:cNvPr id="113" name="Shape 113"/>
          <p:cNvSpPr>
            <a:spLocks noGrp="1"/>
          </p:cNvSpPr>
          <p:nvPr>
            <p:ph type="subTitle" sz="quarter" idx="1"/>
          </p:nvPr>
        </p:nvSpPr>
        <p:spPr>
          <a:xfrm>
            <a:off x="1219200" y="3962400"/>
            <a:ext cx="6934200" cy="1752600"/>
          </a:xfrm>
          <a:prstGeom prst="rect">
            <a:avLst/>
          </a:prstGeom>
        </p:spPr>
        <p:txBody>
          <a:bodyPr/>
          <a:lstStyle>
            <a:lvl1pPr>
              <a:spcBef>
                <a:spcPts val="600"/>
              </a:spcBef>
              <a:defRPr sz="2800" b="1">
                <a:ln w="18415">
                  <a:solidFill>
                    <a:srgbClr val="FFFFFF"/>
                  </a:solidFill>
                </a:ln>
                <a:solidFill>
                  <a:srgbClr val="FFFFFF"/>
                </a:solidFill>
                <a:effectLst>
                  <a:outerShdw blurRad="63500" dir="3600000" rotWithShape="0">
                    <a:srgbClr val="000000">
                      <a:alpha val="70000"/>
                    </a:srgbClr>
                  </a:outerShdw>
                </a:effectLst>
                <a:latin typeface="Times New Roman"/>
                <a:ea typeface="Times New Roman"/>
                <a:cs typeface="Times New Roman"/>
                <a:sym typeface="Times New Roman"/>
              </a:defRPr>
            </a:lvl1pPr>
          </a:lstStyle>
          <a:p>
            <a:r>
              <a:t>Presented By: Binay Bohra, Managing Director, Vianet Communications ,           Past President ISPAN </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title"/>
          </p:nvPr>
        </p:nvSpPr>
        <p:spPr>
          <a:prstGeom prst="rect">
            <a:avLst/>
          </a:prstGeom>
        </p:spPr>
        <p:txBody>
          <a:bodyPr/>
          <a:lstStyle/>
          <a:p>
            <a:endParaRPr/>
          </a:p>
        </p:txBody>
      </p:sp>
      <p:sp>
        <p:nvSpPr>
          <p:cNvPr id="146" name="Shape 146"/>
          <p:cNvSpPr>
            <a:spLocks noGrp="1"/>
          </p:cNvSpPr>
          <p:nvPr>
            <p:ph type="body" idx="1"/>
          </p:nvPr>
        </p:nvSpPr>
        <p:spPr>
          <a:prstGeom prst="rect">
            <a:avLst/>
          </a:prstGeom>
        </p:spPr>
        <p:txBody>
          <a:bodyPr/>
          <a:lstStyle/>
          <a:p>
            <a:r>
              <a:t>Government introduced Digital Transaction Act popularly known as the “Cyber Law”</a:t>
            </a:r>
          </a:p>
          <a:p>
            <a:r>
              <a:t>It gave protection and legality to digital businesses ,content as well as consumers but is in need of amendments with the moving times,which is lacking</a:t>
            </a:r>
          </a:p>
          <a:p>
            <a:r>
              <a:t>Telecom acts has also not been timely amended creating friction in the ecosystem</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prstGeom prst="rect">
            <a:avLst/>
          </a:prstGeom>
        </p:spPr>
        <p:txBody>
          <a:bodyPr/>
          <a:lstStyle/>
          <a:p>
            <a:endParaRPr/>
          </a:p>
        </p:txBody>
      </p:sp>
      <p:sp>
        <p:nvSpPr>
          <p:cNvPr id="149" name="Shape 149"/>
          <p:cNvSpPr>
            <a:spLocks noGrp="1"/>
          </p:cNvSpPr>
          <p:nvPr>
            <p:ph type="body" idx="1"/>
          </p:nvPr>
        </p:nvSpPr>
        <p:spPr>
          <a:prstGeom prst="rect">
            <a:avLst/>
          </a:prstGeom>
        </p:spPr>
        <p:txBody>
          <a:bodyPr/>
          <a:lstStyle/>
          <a:p>
            <a:pPr marL="336042" indent="-336042" defTabSz="896111">
              <a:spcBef>
                <a:spcPts val="600"/>
              </a:spcBef>
              <a:defRPr sz="3136"/>
            </a:pPr>
            <a:r>
              <a:t>We have seen ISPs being forced to filter content and block content </a:t>
            </a:r>
          </a:p>
          <a:p>
            <a:pPr marL="336042" indent="-336042" defTabSz="896111">
              <a:spcBef>
                <a:spcPts val="600"/>
              </a:spcBef>
              <a:defRPr sz="3136"/>
            </a:pPr>
            <a:r>
              <a:t>Invited privacy challenges , what to block what not to?</a:t>
            </a:r>
          </a:p>
          <a:p>
            <a:pPr marL="336042" indent="-336042" defTabSz="896111">
              <a:spcBef>
                <a:spcPts val="600"/>
              </a:spcBef>
              <a:defRPr sz="3136"/>
            </a:pPr>
            <a:r>
              <a:t>With the help of civil society , privacy advocates a successful push-back was undertaken to put pressures on govt/regulator to respect privacy and unhindered internet access.</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prstGeom prst="rect">
            <a:avLst/>
          </a:prstGeom>
        </p:spPr>
        <p:txBody>
          <a:bodyPr/>
          <a:lstStyle/>
          <a:p>
            <a:endParaRPr/>
          </a:p>
        </p:txBody>
      </p:sp>
      <p:sp>
        <p:nvSpPr>
          <p:cNvPr id="152" name="Shape 152"/>
          <p:cNvSpPr>
            <a:spLocks noGrp="1"/>
          </p:cNvSpPr>
          <p:nvPr>
            <p:ph type="body" idx="1"/>
          </p:nvPr>
        </p:nvSpPr>
        <p:spPr>
          <a:prstGeom prst="rect">
            <a:avLst/>
          </a:prstGeom>
        </p:spPr>
        <p:txBody>
          <a:bodyPr/>
          <a:lstStyle/>
          <a:p>
            <a:r>
              <a:t>For maintaining safety  and law and order for online environment, security agencies want access to information and data , how much to give, how to give , how to record and how much to record ?</a:t>
            </a:r>
          </a:p>
          <a:p>
            <a:r>
              <a:t>This has since then become a big debate, in the context of privacy ,economic viability for providers and delivering justice.</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prstGeom prst="rect">
            <a:avLst/>
          </a:prstGeom>
        </p:spPr>
        <p:txBody>
          <a:bodyPr/>
          <a:lstStyle/>
          <a:p>
            <a:r>
              <a:t>Digital Divide</a:t>
            </a:r>
          </a:p>
        </p:txBody>
      </p:sp>
      <p:sp>
        <p:nvSpPr>
          <p:cNvPr id="155" name="Shape 155"/>
          <p:cNvSpPr>
            <a:spLocks noGrp="1"/>
          </p:cNvSpPr>
          <p:nvPr>
            <p:ph type="body" idx="1"/>
          </p:nvPr>
        </p:nvSpPr>
        <p:spPr>
          <a:prstGeom prst="rect">
            <a:avLst/>
          </a:prstGeom>
        </p:spPr>
        <p:txBody>
          <a:bodyPr/>
          <a:lstStyle/>
          <a:p>
            <a:r>
              <a:t>The right to access to internet is a big challenge in our country.</a:t>
            </a:r>
          </a:p>
          <a:p>
            <a:r>
              <a:t>Large portion of the population  in the rural area still lack access to internet.</a:t>
            </a:r>
          </a:p>
          <a:p>
            <a:r>
              <a:t>Thousands of school children in those areas do not have access to internet and content.</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title"/>
          </p:nvPr>
        </p:nvSpPr>
        <p:spPr>
          <a:prstGeom prst="rect">
            <a:avLst/>
          </a:prstGeom>
        </p:spPr>
        <p:txBody>
          <a:bodyPr/>
          <a:lstStyle/>
          <a:p>
            <a:endParaRPr/>
          </a:p>
        </p:txBody>
      </p:sp>
      <p:sp>
        <p:nvSpPr>
          <p:cNvPr id="158" name="Shape 158"/>
          <p:cNvSpPr>
            <a:spLocks noGrp="1"/>
          </p:cNvSpPr>
          <p:nvPr>
            <p:ph type="body" idx="1"/>
          </p:nvPr>
        </p:nvSpPr>
        <p:spPr>
          <a:prstGeom prst="rect">
            <a:avLst/>
          </a:prstGeom>
        </p:spPr>
        <p:txBody>
          <a:bodyPr/>
          <a:lstStyle/>
          <a:p>
            <a:pPr marL="329184" indent="-329184" defTabSz="877823">
              <a:spcBef>
                <a:spcPts val="600"/>
              </a:spcBef>
              <a:defRPr sz="3072"/>
            </a:pPr>
            <a:r>
              <a:t>With the help of RTDF fund , regulator with the help of service providers  is  trying to get internet to the rural areas , </a:t>
            </a:r>
          </a:p>
          <a:p>
            <a:pPr marL="329184" indent="-329184" defTabSz="877823">
              <a:spcBef>
                <a:spcPts val="600"/>
              </a:spcBef>
              <a:defRPr sz="3072"/>
            </a:pPr>
            <a:r>
              <a:t>Reducing the digital divide and help in creating/generating content</a:t>
            </a:r>
          </a:p>
          <a:p>
            <a:pPr marL="329184" indent="-329184" defTabSz="877823">
              <a:spcBef>
                <a:spcPts val="600"/>
              </a:spcBef>
              <a:defRPr sz="3072"/>
            </a:pPr>
            <a:r>
              <a:t>Also the popularizing of mobile technology like 3G/4G and reduction in cost will help reduce the divide but may not be as effective as fixed broadband initiative.</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prstGeom prst="rect">
            <a:avLst/>
          </a:prstGeom>
        </p:spPr>
        <p:txBody>
          <a:bodyPr/>
          <a:lstStyle/>
          <a:p>
            <a:endParaRPr/>
          </a:p>
        </p:txBody>
      </p:sp>
      <p:sp>
        <p:nvSpPr>
          <p:cNvPr id="161" name="Shape 161"/>
          <p:cNvSpPr>
            <a:spLocks noGrp="1"/>
          </p:cNvSpPr>
          <p:nvPr>
            <p:ph type="body" idx="1"/>
          </p:nvPr>
        </p:nvSpPr>
        <p:spPr>
          <a:prstGeom prst="rect">
            <a:avLst/>
          </a:prstGeom>
        </p:spPr>
        <p:txBody>
          <a:bodyPr/>
          <a:lstStyle/>
          <a:p>
            <a:pPr marL="1232154" lvl="2" indent="-336042" defTabSz="896111">
              <a:spcBef>
                <a:spcPts val="600"/>
              </a:spcBef>
              <a:defRPr sz="3136"/>
            </a:pPr>
            <a:r>
              <a:t>Now the challenge is to provide everyone access to affordable broadband internet             where                                                                no provider  monopolizes pricing, connectivity and content, while creating safe online environment and also respecting the privacy of the consumers by govt. authorities and content providers.</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title"/>
          </p:nvPr>
        </p:nvSpPr>
        <p:spPr>
          <a:prstGeom prst="rect">
            <a:avLst/>
          </a:prstGeom>
        </p:spPr>
        <p:txBody>
          <a:bodyPr/>
          <a:lstStyle/>
          <a:p>
            <a:endParaRPr/>
          </a:p>
        </p:txBody>
      </p:sp>
      <p:sp>
        <p:nvSpPr>
          <p:cNvPr id="164" name="Shape 164"/>
          <p:cNvSpPr>
            <a:spLocks noGrp="1"/>
          </p:cNvSpPr>
          <p:nvPr>
            <p:ph type="body" idx="1"/>
          </p:nvPr>
        </p:nvSpPr>
        <p:spPr>
          <a:prstGeom prst="rect">
            <a:avLst/>
          </a:prstGeom>
        </p:spPr>
        <p:txBody>
          <a:bodyPr/>
          <a:lstStyle/>
          <a:p>
            <a:r>
              <a:t> All stake holders in the internet governance ecosystem need to work together towards this noble goal.</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p:nvPr/>
        </p:nvSpPr>
        <p:spPr>
          <a:xfrm>
            <a:off x="3124200" y="6404291"/>
            <a:ext cx="2895600" cy="2692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spAutoFit/>
          </a:bodyPr>
          <a:lstStyle>
            <a:lvl1pPr algn="ctr">
              <a:defRPr sz="1200">
                <a:solidFill>
                  <a:srgbClr val="888888"/>
                </a:solidFill>
                <a:latin typeface="+mn-lt"/>
                <a:ea typeface="+mn-ea"/>
                <a:cs typeface="+mn-cs"/>
                <a:sym typeface="Calibri"/>
              </a:defRPr>
            </a:lvl1pPr>
          </a:lstStyle>
          <a:p>
            <a:r>
              <a:t>Vianet Communications Pvt. Ltd</a:t>
            </a:r>
          </a:p>
        </p:txBody>
      </p:sp>
      <p:sp>
        <p:nvSpPr>
          <p:cNvPr id="167" name="Shape 167"/>
          <p:cNvSpPr>
            <a:spLocks noGrp="1"/>
          </p:cNvSpPr>
          <p:nvPr>
            <p:ph type="title"/>
          </p:nvPr>
        </p:nvSpPr>
        <p:spPr>
          <a:xfrm>
            <a:off x="457200" y="274638"/>
            <a:ext cx="8229600" cy="1143002"/>
          </a:xfrm>
          <a:prstGeom prst="rect">
            <a:avLst/>
          </a:prstGeom>
        </p:spPr>
        <p:txBody>
          <a:bodyPr/>
          <a:lstStyle/>
          <a:p>
            <a:endParaRPr/>
          </a:p>
        </p:txBody>
      </p:sp>
      <p:sp>
        <p:nvSpPr>
          <p:cNvPr id="168" name="Shape 168"/>
          <p:cNvSpPr>
            <a:spLocks noGrp="1"/>
          </p:cNvSpPr>
          <p:nvPr>
            <p:ph type="body" idx="1"/>
          </p:nvPr>
        </p:nvSpPr>
        <p:spPr>
          <a:xfrm>
            <a:off x="457200" y="1600200"/>
            <a:ext cx="8229600" cy="4525963"/>
          </a:xfrm>
          <a:prstGeom prst="rect">
            <a:avLst/>
          </a:prstGeom>
        </p:spPr>
        <p:txBody>
          <a:bodyPr/>
          <a:lstStyle/>
          <a:p>
            <a:pPr algn="ctr"/>
            <a:endParaRPr/>
          </a:p>
          <a:p>
            <a:pPr algn="ctr"/>
            <a:endParaRPr/>
          </a:p>
          <a:p>
            <a:pPr algn="ctr"/>
            <a:endParaRPr/>
          </a:p>
          <a:p>
            <a:pPr marL="0" indent="0" algn="ctr">
              <a:buSzTx/>
              <a:buNone/>
            </a:pPr>
            <a:r>
              <a:t>THANK YOU</a:t>
            </a:r>
          </a:p>
        </p:txBody>
      </p:sp>
      <p:sp>
        <p:nvSpPr>
          <p:cNvPr id="169" name="Shape 169"/>
          <p:cNvSpPr/>
          <p:nvPr/>
        </p:nvSpPr>
        <p:spPr>
          <a:xfrm>
            <a:off x="457200" y="6404291"/>
            <a:ext cx="2133600" cy="2692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spAutoFit/>
          </a:bodyPr>
          <a:lstStyle>
            <a:lvl1pPr>
              <a:defRPr sz="1200">
                <a:solidFill>
                  <a:srgbClr val="898989"/>
                </a:solidFill>
                <a:latin typeface="+mn-lt"/>
                <a:ea typeface="+mn-ea"/>
                <a:cs typeface="+mn-cs"/>
                <a:sym typeface="Calibri"/>
              </a:defRPr>
            </a:lvl1pPr>
          </a:lstStyle>
          <a:p>
            <a:r>
              <a:t>02/05/2016</a:t>
            </a:r>
          </a:p>
        </p:txBody>
      </p:sp>
      <p:sp>
        <p:nvSpPr>
          <p:cNvPr id="170" name="Shape 170"/>
          <p:cNvSpPr>
            <a:spLocks noGrp="1"/>
          </p:cNvSpPr>
          <p:nvPr>
            <p:ph type="sldNum" sz="quarter" idx="4294967295"/>
          </p:nvPr>
        </p:nvSpPr>
        <p:spPr>
          <a:xfrm>
            <a:off x="8428176" y="6404291"/>
            <a:ext cx="258622" cy="269239"/>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17</a:t>
            </a:fld>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p:nvPr/>
        </p:nvSpPr>
        <p:spPr>
          <a:xfrm>
            <a:off x="3124200" y="6404291"/>
            <a:ext cx="2895600" cy="2692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spAutoFit/>
          </a:bodyPr>
          <a:lstStyle>
            <a:lvl1pPr algn="ctr">
              <a:defRPr sz="1200">
                <a:solidFill>
                  <a:srgbClr val="888888"/>
                </a:solidFill>
                <a:latin typeface="+mn-lt"/>
                <a:ea typeface="+mn-ea"/>
                <a:cs typeface="+mn-cs"/>
                <a:sym typeface="Calibri"/>
              </a:defRPr>
            </a:lvl1pPr>
          </a:lstStyle>
          <a:p>
            <a:r>
              <a:t>Vianet Communications Pvt. Ltd</a:t>
            </a:r>
          </a:p>
        </p:txBody>
      </p:sp>
      <p:sp>
        <p:nvSpPr>
          <p:cNvPr id="116" name="Shape 116"/>
          <p:cNvSpPr>
            <a:spLocks noGrp="1"/>
          </p:cNvSpPr>
          <p:nvPr>
            <p:ph type="title"/>
          </p:nvPr>
        </p:nvSpPr>
        <p:spPr>
          <a:xfrm>
            <a:off x="457200" y="274638"/>
            <a:ext cx="8229600" cy="1143002"/>
          </a:xfrm>
          <a:prstGeom prst="rect">
            <a:avLst/>
          </a:prstGeom>
        </p:spPr>
        <p:txBody>
          <a:bodyPr/>
          <a:lstStyle/>
          <a:p>
            <a:r>
              <a:t>At the beginning?</a:t>
            </a:r>
          </a:p>
        </p:txBody>
      </p:sp>
      <p:sp>
        <p:nvSpPr>
          <p:cNvPr id="117" name="Shape 117"/>
          <p:cNvSpPr/>
          <p:nvPr/>
        </p:nvSpPr>
        <p:spPr>
          <a:xfrm>
            <a:off x="457200" y="6404291"/>
            <a:ext cx="2133600" cy="2692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spAutoFit/>
          </a:bodyPr>
          <a:lstStyle>
            <a:lvl1pPr>
              <a:defRPr sz="1200">
                <a:solidFill>
                  <a:srgbClr val="898989"/>
                </a:solidFill>
                <a:latin typeface="+mn-lt"/>
                <a:ea typeface="+mn-ea"/>
                <a:cs typeface="+mn-cs"/>
                <a:sym typeface="Calibri"/>
              </a:defRPr>
            </a:lvl1pPr>
          </a:lstStyle>
          <a:p>
            <a:r>
              <a:t>02/05/2016</a:t>
            </a:r>
          </a:p>
        </p:txBody>
      </p:sp>
      <p:sp>
        <p:nvSpPr>
          <p:cNvPr id="118" name="Shape 118"/>
          <p:cNvSpPr>
            <a:spLocks noGrp="1"/>
          </p:cNvSpPr>
          <p:nvPr>
            <p:ph type="sldNum" sz="quarter" idx="4294967295"/>
          </p:nvPr>
        </p:nvSpPr>
        <p:spPr>
          <a:xfrm>
            <a:off x="8505417" y="6404291"/>
            <a:ext cx="181381" cy="269239"/>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a:p>
        </p:txBody>
      </p:sp>
      <p:sp>
        <p:nvSpPr>
          <p:cNvPr id="119" name="Shape 119"/>
          <p:cNvSpPr>
            <a:spLocks noGrp="1"/>
          </p:cNvSpPr>
          <p:nvPr>
            <p:ph type="body" idx="1"/>
          </p:nvPr>
        </p:nvSpPr>
        <p:spPr>
          <a:xfrm>
            <a:off x="457200" y="1600200"/>
            <a:ext cx="8229600" cy="5257800"/>
          </a:xfrm>
          <a:prstGeom prst="rect">
            <a:avLst/>
          </a:prstGeom>
        </p:spPr>
        <p:txBody>
          <a:bodyPr/>
          <a:lstStyle/>
          <a:p>
            <a:r>
              <a:t>Private sector played a key role</a:t>
            </a:r>
          </a:p>
          <a:p>
            <a:r>
              <a:t>1994 email was introduced using international dial up  link sending and receiving emails in batch.</a:t>
            </a:r>
          </a:p>
          <a:p>
            <a:r>
              <a:t>Mercantile was responsible to kick start nepal to internet age</a:t>
            </a:r>
          </a:p>
          <a:p>
            <a:r>
              <a:t>.np doman registration started by Mercantile</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p:nvPr/>
        </p:nvSpPr>
        <p:spPr>
          <a:xfrm>
            <a:off x="3124200" y="6404291"/>
            <a:ext cx="2895600" cy="2692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spAutoFit/>
          </a:bodyPr>
          <a:lstStyle>
            <a:lvl1pPr algn="ctr">
              <a:defRPr sz="1200">
                <a:solidFill>
                  <a:srgbClr val="888888"/>
                </a:solidFill>
                <a:latin typeface="+mn-lt"/>
                <a:ea typeface="+mn-ea"/>
                <a:cs typeface="+mn-cs"/>
                <a:sym typeface="Calibri"/>
              </a:defRPr>
            </a:lvl1pPr>
          </a:lstStyle>
          <a:p>
            <a:r>
              <a:t>Vianet Communications Pvt. Ltd</a:t>
            </a:r>
          </a:p>
        </p:txBody>
      </p:sp>
      <p:sp>
        <p:nvSpPr>
          <p:cNvPr id="122" name="Shape 122"/>
          <p:cNvSpPr>
            <a:spLocks noGrp="1"/>
          </p:cNvSpPr>
          <p:nvPr>
            <p:ph type="title"/>
          </p:nvPr>
        </p:nvSpPr>
        <p:spPr>
          <a:xfrm>
            <a:off x="457200" y="274638"/>
            <a:ext cx="8229600" cy="1143002"/>
          </a:xfrm>
          <a:prstGeom prst="rect">
            <a:avLst/>
          </a:prstGeom>
        </p:spPr>
        <p:txBody>
          <a:bodyPr/>
          <a:lstStyle/>
          <a:p>
            <a:endParaRPr/>
          </a:p>
        </p:txBody>
      </p:sp>
      <p:sp>
        <p:nvSpPr>
          <p:cNvPr id="123" name="Shape 123"/>
          <p:cNvSpPr>
            <a:spLocks noGrp="1"/>
          </p:cNvSpPr>
          <p:nvPr>
            <p:ph type="body" idx="1"/>
          </p:nvPr>
        </p:nvSpPr>
        <p:spPr>
          <a:xfrm>
            <a:off x="838200" y="1435100"/>
            <a:ext cx="8229600" cy="4525963"/>
          </a:xfrm>
          <a:prstGeom prst="rect">
            <a:avLst/>
          </a:prstGeom>
        </p:spPr>
        <p:txBody>
          <a:bodyPr/>
          <a:lstStyle/>
          <a:p>
            <a:pPr marL="0" indent="0" algn="ctr">
              <a:buSzTx/>
              <a:buNone/>
            </a:pPr>
            <a:endParaRPr dirty="0"/>
          </a:p>
          <a:p>
            <a:pPr marL="0" indent="0" algn="ctr">
              <a:buSzTx/>
              <a:buNone/>
            </a:pPr>
            <a:endParaRPr dirty="0"/>
          </a:p>
          <a:p>
            <a:pPr marL="0" indent="0" algn="ctr">
              <a:buSzTx/>
              <a:buNone/>
            </a:pPr>
            <a:r>
              <a:rPr dirty="0"/>
              <a:t>In the absence of regulation or without any form of understanding, Internet was ushered in the country</a:t>
            </a:r>
          </a:p>
        </p:txBody>
      </p:sp>
      <p:sp>
        <p:nvSpPr>
          <p:cNvPr id="124" name="Shape 124"/>
          <p:cNvSpPr/>
          <p:nvPr/>
        </p:nvSpPr>
        <p:spPr>
          <a:xfrm>
            <a:off x="457200" y="6404291"/>
            <a:ext cx="2133600" cy="2692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spAutoFit/>
          </a:bodyPr>
          <a:lstStyle>
            <a:lvl1pPr>
              <a:defRPr sz="1200">
                <a:solidFill>
                  <a:srgbClr val="898989"/>
                </a:solidFill>
                <a:latin typeface="+mn-lt"/>
                <a:ea typeface="+mn-ea"/>
                <a:cs typeface="+mn-cs"/>
                <a:sym typeface="Calibri"/>
              </a:defRPr>
            </a:lvl1pPr>
          </a:lstStyle>
          <a:p>
            <a:r>
              <a:t>02/05/2016</a:t>
            </a:r>
          </a:p>
        </p:txBody>
      </p:sp>
      <p:sp>
        <p:nvSpPr>
          <p:cNvPr id="125" name="Shape 125"/>
          <p:cNvSpPr>
            <a:spLocks noGrp="1"/>
          </p:cNvSpPr>
          <p:nvPr>
            <p:ph type="sldNum" sz="quarter" idx="4294967295"/>
          </p:nvPr>
        </p:nvSpPr>
        <p:spPr>
          <a:xfrm>
            <a:off x="8505417" y="6404291"/>
            <a:ext cx="181381" cy="269239"/>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p:cNvSpPr>
          <p:nvPr>
            <p:ph type="title"/>
          </p:nvPr>
        </p:nvSpPr>
        <p:spPr>
          <a:prstGeom prst="rect">
            <a:avLst/>
          </a:prstGeom>
        </p:spPr>
        <p:txBody>
          <a:bodyPr/>
          <a:lstStyle/>
          <a:p>
            <a:endParaRPr/>
          </a:p>
        </p:txBody>
      </p:sp>
      <p:sp>
        <p:nvSpPr>
          <p:cNvPr id="128" name="Shape 128"/>
          <p:cNvSpPr>
            <a:spLocks noGrp="1"/>
          </p:cNvSpPr>
          <p:nvPr>
            <p:ph type="body" idx="1"/>
          </p:nvPr>
        </p:nvSpPr>
        <p:spPr>
          <a:prstGeom prst="rect">
            <a:avLst/>
          </a:prstGeom>
        </p:spPr>
        <p:txBody>
          <a:bodyPr/>
          <a:lstStyle/>
          <a:p>
            <a:r>
              <a:t>Dial up Email as a service started - INGOs /Diplomatic missions were early users</a:t>
            </a:r>
          </a:p>
          <a:p>
            <a:r>
              <a:t>Almost zero govt. role to kickstart internet in Nepal</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prstGeom prst="rect">
            <a:avLst/>
          </a:prstGeom>
        </p:spPr>
        <p:txBody>
          <a:bodyPr/>
          <a:lstStyle/>
          <a:p>
            <a:r>
              <a:t>History of Internet</a:t>
            </a:r>
          </a:p>
        </p:txBody>
      </p:sp>
      <p:sp>
        <p:nvSpPr>
          <p:cNvPr id="131" name="Shape 131"/>
          <p:cNvSpPr>
            <a:spLocks noGrp="1"/>
          </p:cNvSpPr>
          <p:nvPr>
            <p:ph type="body" idx="1"/>
          </p:nvPr>
        </p:nvSpPr>
        <p:spPr>
          <a:prstGeom prst="rect">
            <a:avLst/>
          </a:prstGeom>
        </p:spPr>
        <p:txBody>
          <a:bodyPr/>
          <a:lstStyle/>
          <a:p>
            <a:pPr marL="336042" indent="-336042" defTabSz="896111">
              <a:spcBef>
                <a:spcPts val="600"/>
              </a:spcBef>
              <a:defRPr sz="3136"/>
            </a:pPr>
            <a:r>
              <a:t>Customers were readily available</a:t>
            </a:r>
          </a:p>
          <a:p>
            <a:pPr marL="336042" indent="-336042" defTabSz="896111">
              <a:spcBef>
                <a:spcPts val="600"/>
              </a:spcBef>
              <a:defRPr sz="3136"/>
            </a:pPr>
            <a:r>
              <a:t>Started with enterprise customers</a:t>
            </a:r>
          </a:p>
          <a:p>
            <a:pPr marL="336042" indent="-336042" defTabSz="896111">
              <a:spcBef>
                <a:spcPts val="600"/>
              </a:spcBef>
              <a:defRPr sz="3136"/>
            </a:pPr>
            <a:r>
              <a:t>Charges were by the minute</a:t>
            </a:r>
          </a:p>
          <a:p>
            <a:pPr marL="336042" indent="-336042" defTabSz="896111">
              <a:spcBef>
                <a:spcPts val="600"/>
              </a:spcBef>
              <a:defRPr sz="3136"/>
            </a:pPr>
            <a:r>
              <a:t>All internet traffic came via satellite connectivity</a:t>
            </a:r>
          </a:p>
          <a:p>
            <a:pPr marL="336042" indent="-336042" defTabSz="896111">
              <a:spcBef>
                <a:spcPts val="600"/>
              </a:spcBef>
              <a:defRPr sz="3136"/>
            </a:pPr>
            <a:r>
              <a:t>Dial up meant payment was per minute- per Kb. </a:t>
            </a:r>
          </a:p>
          <a:p>
            <a:pPr marL="336042" indent="-336042" defTabSz="896111">
              <a:spcBef>
                <a:spcPts val="600"/>
              </a:spcBef>
              <a:defRPr sz="3136"/>
            </a:pPr>
            <a:r>
              <a:t>Separate payment to voice operator NTC per minute phone charges and per Kb to ISP</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prstGeom prst="rect">
            <a:avLst/>
          </a:prstGeom>
        </p:spPr>
        <p:txBody>
          <a:bodyPr/>
          <a:lstStyle/>
          <a:p>
            <a:endParaRPr/>
          </a:p>
        </p:txBody>
      </p:sp>
      <p:sp>
        <p:nvSpPr>
          <p:cNvPr id="134" name="Shape 134"/>
          <p:cNvSpPr>
            <a:spLocks noGrp="1"/>
          </p:cNvSpPr>
          <p:nvPr>
            <p:ph type="body" idx="1"/>
          </p:nvPr>
        </p:nvSpPr>
        <p:spPr>
          <a:prstGeom prst="rect">
            <a:avLst/>
          </a:prstGeom>
        </p:spPr>
        <p:txBody>
          <a:bodyPr/>
          <a:lstStyle/>
          <a:p>
            <a:pPr marL="339470" indent="-339470" defTabSz="905255">
              <a:spcBef>
                <a:spcPts val="600"/>
              </a:spcBef>
              <a:defRPr sz="3168"/>
            </a:pPr>
            <a:r>
              <a:t>MOIC started to now distribute licenses to ISPs </a:t>
            </a:r>
          </a:p>
          <a:p>
            <a:pPr marL="339470" indent="-339470" defTabSz="905255">
              <a:spcBef>
                <a:spcPts val="600"/>
              </a:spcBef>
              <a:defRPr sz="3168"/>
            </a:pPr>
            <a:r>
              <a:t>MOIC became one of the important component in the Internet Governance Ecosystem</a:t>
            </a:r>
          </a:p>
          <a:p>
            <a:pPr marL="339470" indent="-339470" defTabSz="905255">
              <a:spcBef>
                <a:spcPts val="600"/>
              </a:spcBef>
              <a:defRPr sz="3168"/>
            </a:pPr>
            <a:r>
              <a:t>Consequently telecom sector deregulation was  introduced </a:t>
            </a:r>
          </a:p>
          <a:p>
            <a:pPr marL="339470" indent="-339470" defTabSz="905255">
              <a:spcBef>
                <a:spcPts val="600"/>
              </a:spcBef>
              <a:defRPr sz="3168"/>
            </a:pPr>
            <a:r>
              <a:t>Telecom act and regulation 2053 was promulgated with the help of World Bank ,ushering the Internet age in Nepal</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prstGeom prst="rect">
            <a:avLst/>
          </a:prstGeom>
        </p:spPr>
        <p:txBody>
          <a:bodyPr/>
          <a:lstStyle/>
          <a:p>
            <a:endParaRPr/>
          </a:p>
        </p:txBody>
      </p:sp>
      <p:sp>
        <p:nvSpPr>
          <p:cNvPr id="137" name="Shape 137"/>
          <p:cNvSpPr>
            <a:spLocks noGrp="1"/>
          </p:cNvSpPr>
          <p:nvPr>
            <p:ph type="body" idx="1"/>
          </p:nvPr>
        </p:nvSpPr>
        <p:spPr>
          <a:prstGeom prst="rect">
            <a:avLst/>
          </a:prstGeom>
        </p:spPr>
        <p:txBody>
          <a:bodyPr/>
          <a:lstStyle/>
          <a:p>
            <a:pPr marL="336042" indent="-336042" defTabSz="896111">
              <a:spcBef>
                <a:spcPts val="600"/>
              </a:spcBef>
              <a:defRPr sz="3136"/>
            </a:pPr>
            <a:r>
              <a:t>With the introduction of deregulation in the country , it gave rise to many stake holders at once.</a:t>
            </a:r>
          </a:p>
          <a:p>
            <a:pPr marL="336042" indent="-336042" defTabSz="896111">
              <a:spcBef>
                <a:spcPts val="600"/>
              </a:spcBef>
              <a:defRPr sz="3136"/>
            </a:pPr>
            <a:r>
              <a:t>Users, general consumers, infrastructure service providers/ telecom service providers- regulator, govt. policy body , academia, portals news sites ,e-commerce and whole new communities proliferated  like niug/ispan/npix/sanog/isoc Nepal chapter etc</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prstGeom prst="rect">
            <a:avLst/>
          </a:prstGeom>
        </p:spPr>
        <p:txBody>
          <a:bodyPr/>
          <a:lstStyle/>
          <a:p>
            <a:endParaRPr/>
          </a:p>
        </p:txBody>
      </p:sp>
      <p:sp>
        <p:nvSpPr>
          <p:cNvPr id="140" name="Shape 140"/>
          <p:cNvSpPr>
            <a:spLocks noGrp="1"/>
          </p:cNvSpPr>
          <p:nvPr>
            <p:ph type="body" idx="1"/>
          </p:nvPr>
        </p:nvSpPr>
        <p:spPr>
          <a:prstGeom prst="rect">
            <a:avLst/>
          </a:prstGeom>
        </p:spPr>
        <p:txBody>
          <a:bodyPr/>
          <a:lstStyle/>
          <a:p>
            <a:r>
              <a:t>Public places like Cyber-cafes became popular</a:t>
            </a:r>
          </a:p>
          <a:p>
            <a:r>
              <a:t>They served a very useful purpose to popularize internet </a:t>
            </a:r>
          </a:p>
          <a:p>
            <a:r>
              <a:t>Became a hub for people wanting to connect, get entertained or communicate</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prstGeom prst="rect">
            <a:avLst/>
          </a:prstGeom>
        </p:spPr>
        <p:txBody>
          <a:bodyPr/>
          <a:lstStyle/>
          <a:p>
            <a:endParaRPr/>
          </a:p>
        </p:txBody>
      </p:sp>
      <p:sp>
        <p:nvSpPr>
          <p:cNvPr id="143" name="Shape 143"/>
          <p:cNvSpPr>
            <a:spLocks noGrp="1"/>
          </p:cNvSpPr>
          <p:nvPr>
            <p:ph type="body" idx="1"/>
          </p:nvPr>
        </p:nvSpPr>
        <p:spPr>
          <a:prstGeom prst="rect">
            <a:avLst/>
          </a:prstGeom>
        </p:spPr>
        <p:txBody>
          <a:bodyPr/>
          <a:lstStyle/>
          <a:p>
            <a:pPr marL="277749" indent="-277749" defTabSz="740663">
              <a:spcBef>
                <a:spcPts val="500"/>
              </a:spcBef>
              <a:defRPr sz="2592"/>
            </a:pPr>
            <a:r>
              <a:t>With the advent broadband lot of disruption across the board </a:t>
            </a:r>
          </a:p>
          <a:p>
            <a:pPr marL="277749" indent="-277749" defTabSz="740663">
              <a:spcBef>
                <a:spcPts val="500"/>
              </a:spcBef>
              <a:defRPr sz="2592"/>
            </a:pPr>
            <a:r>
              <a:t>Incumbent telecoms per minute voice model came under threat.</a:t>
            </a:r>
          </a:p>
          <a:p>
            <a:pPr marL="277749" indent="-277749" defTabSz="740663">
              <a:spcBef>
                <a:spcPts val="500"/>
              </a:spcBef>
              <a:defRPr sz="2592"/>
            </a:pPr>
            <a:r>
              <a:t>Voice arbitrage in international calling minutes bought in legal challenges to regulators </a:t>
            </a:r>
          </a:p>
          <a:p>
            <a:pPr marL="277749" indent="-277749" defTabSz="740663">
              <a:spcBef>
                <a:spcPts val="500"/>
              </a:spcBef>
              <a:defRPr sz="2592"/>
            </a:pPr>
            <a:r>
              <a:t>Traditional way of doing business like the media also got disrupted</a:t>
            </a:r>
          </a:p>
          <a:p>
            <a:pPr marL="277749" indent="-277749" defTabSz="740663">
              <a:spcBef>
                <a:spcPts val="500"/>
              </a:spcBef>
              <a:defRPr sz="2592"/>
            </a:pPr>
            <a:r>
              <a:t>With the advent of social media whole new challenges are thrown in like old biz model disruption/ analog to digital</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739</Words>
  <Application>Microsoft Macintosh PowerPoint</Application>
  <PresentationFormat>On-screen Show (4:3)</PresentationFormat>
  <Paragraphs>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Internet Governance Ecosystem in Nepal</vt:lpstr>
      <vt:lpstr>At the beginning?</vt:lpstr>
      <vt:lpstr>PowerPoint Presentation</vt:lpstr>
      <vt:lpstr>PowerPoint Presentation</vt:lpstr>
      <vt:lpstr>History of Internet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Digital Divide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Internet Governance Ecosystem in Nepal</dc:title>
  <cp:lastModifiedBy>Binay Bohra</cp:lastModifiedBy>
  <cp:revision>1</cp:revision>
  <dcterms:modified xsi:type="dcterms:W3CDTF">2018-01-19T03:42:32Z</dcterms:modified>
</cp:coreProperties>
</file>